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35"/>
  </p:notesMasterIdLst>
  <p:handoutMasterIdLst>
    <p:handoutMasterId r:id="rId36"/>
  </p:handoutMasterIdLst>
  <p:sldIdLst>
    <p:sldId id="282" r:id="rId4"/>
    <p:sldId id="292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293" r:id="rId23"/>
    <p:sldId id="323" r:id="rId24"/>
    <p:sldId id="322" r:id="rId25"/>
    <p:sldId id="283" r:id="rId26"/>
    <p:sldId id="316" r:id="rId27"/>
    <p:sldId id="317" r:id="rId28"/>
    <p:sldId id="318" r:id="rId29"/>
    <p:sldId id="319" r:id="rId30"/>
    <p:sldId id="291" r:id="rId31"/>
    <p:sldId id="320" r:id="rId32"/>
    <p:sldId id="284" r:id="rId33"/>
    <p:sldId id="296" r:id="rId34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1" autoAdjust="0"/>
    <p:restoredTop sz="94631" autoAdjust="0"/>
  </p:normalViewPr>
  <p:slideViewPr>
    <p:cSldViewPr snapToGrid="0">
      <p:cViewPr varScale="1">
        <p:scale>
          <a:sx n="78" d="100"/>
          <a:sy n="78" d="100"/>
        </p:scale>
        <p:origin x="77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6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8CF17DF-B059-48DE-8935-BA90EFDAB03F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2021/5/9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0227133-0845-40B3-B513-65683AD8B671}" type="datetime1">
              <a:rPr lang="zh-CN" altLang="en-US" smtClean="0"/>
              <a:pPr/>
              <a:t>2021/5/9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530193B-564F-4854-8A52-728F3FB19C8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altLang="zh-CN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55736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altLang="zh-CN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2415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altLang="zh-CN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5860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altLang="zh-CN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29436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altLang="zh-CN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8786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altLang="zh-CN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155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</p:spPr>
        <p:txBody>
          <a:bodyPr/>
          <a:lstStyle/>
          <a:p>
            <a:fld id="{8530193B-564F-4854-8A52-728F3FB19C85}" type="slidenum">
              <a:rPr lang="en-US" altLang="zh-CN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178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altLang="zh-CN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6310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altLang="zh-CN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215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altLang="zh-CN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955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altLang="zh-CN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28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altLang="zh-CN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467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altLang="zh-CN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962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altLang="zh-CN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806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 dirty="0"/>
              <a:t>插入或拖放照片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dirty="0"/>
              <a:t>演示文稿标题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dirty="0"/>
              <a:t>单击以编辑母版副标题样式</a:t>
            </a: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副标题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4500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6" name="文本占位符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1511250"/>
            <a:ext cx="4500000" cy="4680000"/>
          </a:xfrm>
        </p:spPr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D4FE60C-ACE5-4516-8CB6-EEDD96DB735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副标题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916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2900" y="1511476"/>
            <a:ext cx="2916000" cy="4679249"/>
          </a:xfrm>
        </p:spPr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11" name="文本占位符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3800" y="1511475"/>
            <a:ext cx="2916000" cy="4679250"/>
          </a:xfrm>
        </p:spPr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10" name="副标题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副标题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1764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90450" y="1512000"/>
            <a:ext cx="1764000" cy="4679250"/>
          </a:xfrm>
        </p:spPr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13" name="文本占位符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8900" y="1512000"/>
            <a:ext cx="1764000" cy="4679250"/>
          </a:xfrm>
        </p:spPr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15" name="文本占位符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7350" y="1507535"/>
            <a:ext cx="1764000" cy="4679250"/>
          </a:xfrm>
        </p:spPr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17" name="文本占位符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65800" y="1507535"/>
            <a:ext cx="1764000" cy="4683715"/>
          </a:xfrm>
        </p:spPr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 dirty="0"/>
              <a:t>单击以编辑页标题</a:t>
            </a:r>
          </a:p>
        </p:txBody>
      </p:sp>
      <p:sp>
        <p:nvSpPr>
          <p:cNvPr id="5" name="副标题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副标题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长方形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演示文稿标题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9B51A1E-902D-48AF-9020-955120F399B6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 noProof="0"/>
              <a:t>插入或拖放照片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演示文稿标题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9B51A1E-902D-48AF-9020-955120F399B6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照片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 noProof="0"/>
              <a:t>插入或拖放照片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 rtlCol="0"/>
          <a:lstStyle>
            <a:lvl1pPr algn="r"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10" name="副标题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 rtlCol="0"/>
          <a:lstStyle>
            <a:lvl1pPr marL="0" indent="0" algn="r">
              <a:buNone/>
              <a:defRPr i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副标题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9B51A1E-902D-48AF-9020-955120F399B6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照片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9" name="图片占位符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Microsoft JhengHei UI" panose="020B0604030504040204" pitchFamily="34" charset="-12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 noProof="0"/>
              <a:t>插入或拖放照片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>
            <a:lvl1pPr rtl="0">
              <a:defRPr/>
            </a:lvl1pPr>
          </a:lstStyle>
          <a:p>
            <a:pPr rtl="0"/>
            <a:r>
              <a:rPr lang="zh-CN" altLang="en-US" noProof="0" dirty="0"/>
              <a:t>单击以编辑母版标题样式</a:t>
            </a:r>
          </a:p>
        </p:txBody>
      </p:sp>
      <p:sp>
        <p:nvSpPr>
          <p:cNvPr id="11" name="副标题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 rtlCol="0"/>
          <a:lstStyle>
            <a:lvl1pPr marL="0" indent="0">
              <a:buNone/>
              <a:defRPr i="1">
                <a:latin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 dirty="0"/>
              <a:t>单击以编辑页标题</a:t>
            </a:r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副标题</a:t>
            </a:r>
          </a:p>
        </p:txBody>
      </p:sp>
      <p:sp>
        <p:nvSpPr>
          <p:cNvPr id="3" name="比较左侧占位符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4500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12" name="比较左侧占位符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8" name="文本占位符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020359"/>
            <a:ext cx="4500000" cy="4170891"/>
          </a:xfrm>
        </p:spPr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Microsoft JhengHei UI" panose="020B0604030504040204" pitchFamily="34" charset="-12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 noProof="0"/>
              <a:t>插入或拖放照片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rtlCol="0"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输入题注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感谢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rtlCol="0"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dirty="0"/>
              <a:t>谢谢！</a:t>
            </a: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文本占位符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 rtlCol="0"/>
          <a:lstStyle>
            <a:lvl1pPr marL="0" indent="0" algn="r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dirty="0"/>
              <a:t>全名</a:t>
            </a:r>
          </a:p>
        </p:txBody>
      </p:sp>
      <p:sp>
        <p:nvSpPr>
          <p:cNvPr id="12" name="文本占位符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dirty="0"/>
              <a:t>电话号码</a:t>
            </a:r>
          </a:p>
        </p:txBody>
      </p:sp>
      <p:sp>
        <p:nvSpPr>
          <p:cNvPr id="13" name="文本占位符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dirty="0"/>
              <a:t>电子邮件或社交媒体图柄</a:t>
            </a:r>
          </a:p>
        </p:txBody>
      </p:sp>
      <p:sp>
        <p:nvSpPr>
          <p:cNvPr id="14" name="文本占位符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dirty="0"/>
              <a:t>公司网站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副标题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长方形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zh-CN" altLang="en-US" noProof="0" dirty="0"/>
              <a:t>单击以编辑页标题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zh-CN" altLang="en-US" noProof="0" dirty="0"/>
              <a:t>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9B51A1E-902D-48AF-9020-955120F399B6}" type="slidenum">
              <a:rPr lang="en-US" altLang="zh-CN" smtClean="0"/>
              <a:pPr/>
              <a:t>‹#›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29924"/>
            <a:ext cx="1662546" cy="446720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600"/>
              </a:lnSpc>
            </a:pPr>
            <a:r>
              <a:rPr lang="zh-CN" altLang="en-US" sz="1600" b="1" spc="-100" noProof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首先</a:t>
            </a:r>
            <a:br>
              <a:rPr lang="zh-CN" altLang="en-US" sz="1600" b="1" spc="-100" baseline="0" noProof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zh-CN" altLang="en-US" sz="1600" b="1" spc="-100" noProof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顾问</a:t>
            </a: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54" r:id="rId13"/>
    <p:sldLayoutId id="2147483655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7973489" y="5109403"/>
            <a:ext cx="1662546" cy="241536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600"/>
              </a:lnSpc>
            </a:pPr>
            <a:r>
              <a:rPr lang="zh-CN" altLang="en-US" sz="1600" b="1" spc="-100" baseline="0" noProof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第七组</a:t>
            </a:r>
            <a:endParaRPr lang="zh-CN" altLang="en-US" sz="1600" b="1" spc="-100" baseline="0" noProof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120" y="3182227"/>
            <a:ext cx="9516494" cy="1522245"/>
          </a:xfrm>
        </p:spPr>
        <p:txBody>
          <a:bodyPr rtlCol="0"/>
          <a:lstStyle/>
          <a:p>
            <a:pPr algn="ctr"/>
            <a:r>
              <a:rPr lang="zh-CN" altLang="en-US" sz="4000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第六次团队作业：项目系统设计与数据库设计</a:t>
            </a:r>
          </a:p>
        </p:txBody>
      </p:sp>
      <p:pic>
        <p:nvPicPr>
          <p:cNvPr id="18" name="图片占位符 17">
            <a:extLst>
              <a:ext uri="{FF2B5EF4-FFF2-40B4-BE49-F238E27FC236}">
                <a16:creationId xmlns:a16="http://schemas.microsoft.com/office/drawing/2014/main" id="{2411CA0B-8E20-7C48-9074-8D57423981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8" r="379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C24793-4545-44D7-B981-0D410B5A1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altLang="zh-CN" smtClean="0"/>
              <a:pPr/>
              <a:t>10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6E97F88-C65A-4EC1-9FA5-251E007BB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166" y="0"/>
            <a:ext cx="6395466" cy="685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5D8121F-75C5-4A65-AF2F-00648566279C}"/>
              </a:ext>
            </a:extLst>
          </p:cNvPr>
          <p:cNvSpPr txBox="1"/>
          <p:nvPr/>
        </p:nvSpPr>
        <p:spPr>
          <a:xfrm>
            <a:off x="54102" y="475488"/>
            <a:ext cx="3560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</a:rPr>
              <a:t>五、系统安全与权限设计</a:t>
            </a:r>
          </a:p>
        </p:txBody>
      </p:sp>
    </p:spTree>
    <p:extLst>
      <p:ext uri="{BB962C8B-B14F-4D97-AF65-F5344CB8AC3E}">
        <p14:creationId xmlns:p14="http://schemas.microsoft.com/office/powerpoint/2010/main" val="302401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5C2986-7D4B-4469-AA37-29FB9917C2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altLang="zh-CN" smtClean="0"/>
              <a:pPr/>
              <a:t>11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FC278A9-1B9A-48FF-9940-8DA6C7803E42}"/>
              </a:ext>
            </a:extLst>
          </p:cNvPr>
          <p:cNvSpPr txBox="1"/>
          <p:nvPr/>
        </p:nvSpPr>
        <p:spPr>
          <a:xfrm>
            <a:off x="219456" y="512064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2"/>
                </a:solidFill>
              </a:rPr>
              <a:t>数据库设计说明书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4103AE-5013-40A8-BFB6-1AB8A14EB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799" y="246960"/>
            <a:ext cx="4695825" cy="636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655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4A66B6-44D5-4529-8575-479B6AC785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altLang="zh-CN" smtClean="0"/>
              <a:pPr/>
              <a:t>12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4BCF2E-F840-459A-8F8C-79891A1CA606}"/>
              </a:ext>
            </a:extLst>
          </p:cNvPr>
          <p:cNvSpPr txBox="1"/>
          <p:nvPr/>
        </p:nvSpPr>
        <p:spPr>
          <a:xfrm>
            <a:off x="310896" y="298704"/>
            <a:ext cx="1554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</a:rPr>
              <a:t>一、引言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4D59E6A-287E-4686-AFA0-B5EEDEB8D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96" y="901392"/>
            <a:ext cx="5474208" cy="505521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12CB114-82EE-433B-B477-9222C1518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01392"/>
            <a:ext cx="3521970" cy="273182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43C7C22-C7BC-4F48-AF20-33F19F8B1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633216"/>
            <a:ext cx="3521970" cy="96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36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C07B08-3E82-4B4A-92B2-CFEFBC69A3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altLang="zh-CN" smtClean="0"/>
              <a:pPr/>
              <a:t>13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FE5ADC-9B1F-4B19-8805-7B0685759CE8}"/>
              </a:ext>
            </a:extLst>
          </p:cNvPr>
          <p:cNvSpPr txBox="1"/>
          <p:nvPr/>
        </p:nvSpPr>
        <p:spPr>
          <a:xfrm>
            <a:off x="268224" y="292608"/>
            <a:ext cx="2048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</a:rPr>
              <a:t>二、外部设计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400D157-10F8-4F3D-A59F-6318F8D32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158" y="1428352"/>
            <a:ext cx="5508265" cy="297675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A2C51BF-C557-4BAE-A2E4-C3BBFA894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64" y="1428352"/>
            <a:ext cx="2943861" cy="297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771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66CE63-6063-4527-9525-F7FCC1B0A0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altLang="zh-CN" smtClean="0"/>
              <a:pPr/>
              <a:t>14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EC7A26A-C4E8-4019-BCF6-39D6E3005D0B}"/>
              </a:ext>
            </a:extLst>
          </p:cNvPr>
          <p:cNvSpPr txBox="1"/>
          <p:nvPr/>
        </p:nvSpPr>
        <p:spPr>
          <a:xfrm>
            <a:off x="219456" y="219456"/>
            <a:ext cx="2255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</a:rPr>
              <a:t>三、结构设计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826B73-1693-48F6-ADA5-0BF44254F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38" y="1466849"/>
            <a:ext cx="4707366" cy="34956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B9D4869-EC62-448F-A68D-EC984C3CA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079" y="450288"/>
            <a:ext cx="421005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549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8158AA-AFEC-468E-834E-37539DCCE8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altLang="zh-CN" smtClean="0"/>
              <a:pPr/>
              <a:t>15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988E59-A4D4-4729-B813-3ACBF5E36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012" y="376858"/>
            <a:ext cx="4786313" cy="610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467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CA6AA9-BDF8-4089-9793-A6F17D6D1F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altLang="zh-CN" smtClean="0"/>
              <a:pPr/>
              <a:t>16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E7C6F0-31C2-44D2-A5BC-861D959FD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266700"/>
            <a:ext cx="4819650" cy="6324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E227547-4AAA-4FB3-BA1C-FF72A3227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025" y="1919287"/>
            <a:ext cx="462915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67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F2B8E4-BB06-495D-B43B-F2BE84E90B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altLang="zh-CN" smtClean="0"/>
              <a:pPr/>
              <a:t>17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4B645AA-1218-44C0-A005-955FACA93C5D}"/>
              </a:ext>
            </a:extLst>
          </p:cNvPr>
          <p:cNvSpPr txBox="1"/>
          <p:nvPr/>
        </p:nvSpPr>
        <p:spPr>
          <a:xfrm>
            <a:off x="256032" y="243840"/>
            <a:ext cx="285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</a:rPr>
              <a:t>四、数据字典设计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30F9ED-094D-454B-A946-19D8773FC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" y="705502"/>
            <a:ext cx="4982168" cy="31425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CEEA416-05E8-4BD0-8EE8-9B9F9C099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32" y="3848099"/>
            <a:ext cx="4977185" cy="14001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B6F984D-ADB2-423F-AB01-D75430565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217" y="1654031"/>
            <a:ext cx="4596583" cy="359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681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30C7AC-7DB3-491D-BC60-1F02FF4F9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altLang="zh-CN" smtClean="0"/>
              <a:pPr/>
              <a:t>18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DB5762A-016F-45F2-A9DE-CDF5B342D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693" y="1771364"/>
            <a:ext cx="5747325" cy="331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13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C40D88-FF08-4D44-A41F-47D77F4E8F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altLang="zh-CN" smtClean="0"/>
              <a:pPr/>
              <a:t>19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6E69E30-EB2A-45CE-8034-5B3354258C24}"/>
              </a:ext>
            </a:extLst>
          </p:cNvPr>
          <p:cNvSpPr txBox="1"/>
          <p:nvPr/>
        </p:nvSpPr>
        <p:spPr>
          <a:xfrm>
            <a:off x="268224" y="256032"/>
            <a:ext cx="3730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</a:rPr>
              <a:t>五、数据库验证验收标准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BBD0FF6-1693-45AB-846D-6646007C1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486" y="1000778"/>
            <a:ext cx="5683157" cy="39897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EC052A1-FEA0-4A23-9621-DED2B8749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486" y="4990533"/>
            <a:ext cx="5683157" cy="101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95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6768" y="3316224"/>
            <a:ext cx="6632448" cy="2670048"/>
          </a:xfrm>
        </p:spPr>
        <p:txBody>
          <a:bodyPr rtlCol="0"/>
          <a:lstStyle/>
          <a:p>
            <a:pPr rtl="0">
              <a:lnSpc>
                <a:spcPts val="7000"/>
              </a:lnSpc>
            </a:pPr>
            <a:r>
              <a:rPr lang="zh-CN" altLang="en-US" b="0" i="0" dirty="0">
                <a:solidFill>
                  <a:schemeClr val="bg2"/>
                </a:solidFill>
                <a:effectLst/>
                <a:latin typeface="Helvetica" panose="020B0604020202020204" pitchFamily="34" charset="0"/>
              </a:rPr>
              <a:t>系统设计文档和数据库设计文档主要内容</a:t>
            </a:r>
            <a:endParaRPr lang="zh-CN" altLang="en-US" dirty="0">
              <a:solidFill>
                <a:schemeClr val="bg2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/>
              <a:t>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占位符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2" b="7572"/>
          <a:stretch>
            <a:fillRect/>
          </a:stretch>
        </p:blipFill>
        <p:spPr>
          <a:xfrm>
            <a:off x="69273" y="63691"/>
            <a:ext cx="9911201" cy="6727346"/>
          </a:xfrm>
        </p:spPr>
      </p:pic>
      <p:sp>
        <p:nvSpPr>
          <p:cNvPr id="14" name="长方形 13">
            <a:extLst>
              <a:ext uri="{FF2B5EF4-FFF2-40B4-BE49-F238E27FC236}">
                <a16:creationId xmlns:a16="http://schemas.microsoft.com/office/drawing/2014/main" id="{7E067C8F-5267-7147-B398-AD99FAB4105A}"/>
              </a:ext>
            </a:extLst>
          </p:cNvPr>
          <p:cNvSpPr/>
          <p:nvPr/>
        </p:nvSpPr>
        <p:spPr>
          <a:xfrm>
            <a:off x="69273" y="63691"/>
            <a:ext cx="9911201" cy="6727345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9775" y="4820786"/>
            <a:ext cx="7485350" cy="1383859"/>
          </a:xfrm>
        </p:spPr>
        <p:txBody>
          <a:bodyPr rtlCol="0"/>
          <a:lstStyle/>
          <a:p>
            <a:pPr rtl="0">
              <a:lnSpc>
                <a:spcPts val="7000"/>
              </a:lnSpc>
            </a:pPr>
            <a:r>
              <a:rPr lang="zh-CN" altLang="en-US" dirty="0"/>
              <a:t>关于需求分析答辩时的问题及解答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20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占位符 17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/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21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6E44591-0D55-41EB-8A31-8BE9418345E8}"/>
              </a:ext>
            </a:extLst>
          </p:cNvPr>
          <p:cNvSpPr txBox="1"/>
          <p:nvPr/>
        </p:nvSpPr>
        <p:spPr>
          <a:xfrm>
            <a:off x="276225" y="552450"/>
            <a:ext cx="8972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是否需要管理员界面，如果需要，是采用</a:t>
            </a:r>
            <a:r>
              <a:rPr lang="en-US" altLang="zh-CN" sz="28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web</a:t>
            </a:r>
            <a:r>
              <a:rPr lang="zh-CN" altLang="en-US" sz="28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界面还是小程序界面</a:t>
            </a:r>
            <a:r>
              <a:rPr lang="en-US" altLang="zh-CN" sz="28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?</a:t>
            </a:r>
            <a:endParaRPr lang="zh-CN" altLang="en-US" sz="28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A080115-76AE-4272-958E-FB6A0304C752}"/>
              </a:ext>
            </a:extLst>
          </p:cNvPr>
          <p:cNvSpPr txBox="1"/>
          <p:nvPr/>
        </p:nvSpPr>
        <p:spPr>
          <a:xfrm>
            <a:off x="694463" y="1691759"/>
            <a:ext cx="8972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需要管理员界面，采用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Web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界面。</a:t>
            </a:r>
            <a:endParaRPr lang="zh-CN" altLang="en-US" sz="2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2BEFD2B-9B09-46C6-9952-6CD2560AE905}"/>
              </a:ext>
            </a:extLst>
          </p:cNvPr>
          <p:cNvSpPr txBox="1"/>
          <p:nvPr/>
        </p:nvSpPr>
        <p:spPr>
          <a:xfrm>
            <a:off x="276225" y="2686050"/>
            <a:ext cx="8362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如果用户忘记签退，如何处理未结算的累计时长？</a:t>
            </a:r>
            <a:endParaRPr lang="zh-CN" altLang="en-US" sz="28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4DEB122-DDCB-4090-80FE-E77032E2EC01}"/>
              </a:ext>
            </a:extLst>
          </p:cNvPr>
          <p:cNvSpPr txBox="1"/>
          <p:nvPr/>
        </p:nvSpPr>
        <p:spPr>
          <a:xfrm>
            <a:off x="694463" y="3648731"/>
            <a:ext cx="7734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采取定位系统，若用户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30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分钟内的定位都不在图书馆，则自动签退。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19525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占位符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2" b="7572"/>
          <a:stretch>
            <a:fillRect/>
          </a:stretch>
        </p:blipFill>
        <p:spPr>
          <a:xfrm>
            <a:off x="69273" y="63691"/>
            <a:ext cx="9911201" cy="6727346"/>
          </a:xfrm>
        </p:spPr>
      </p:pic>
      <p:sp>
        <p:nvSpPr>
          <p:cNvPr id="14" name="长方形 13">
            <a:extLst>
              <a:ext uri="{FF2B5EF4-FFF2-40B4-BE49-F238E27FC236}">
                <a16:creationId xmlns:a16="http://schemas.microsoft.com/office/drawing/2014/main" id="{7E067C8F-5267-7147-B398-AD99FAB4105A}"/>
              </a:ext>
            </a:extLst>
          </p:cNvPr>
          <p:cNvSpPr/>
          <p:nvPr/>
        </p:nvSpPr>
        <p:spPr>
          <a:xfrm>
            <a:off x="69273" y="63691"/>
            <a:ext cx="9911201" cy="6727345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6875" y="4820786"/>
            <a:ext cx="6798250" cy="1383859"/>
          </a:xfrm>
        </p:spPr>
        <p:txBody>
          <a:bodyPr rtlCol="0"/>
          <a:lstStyle/>
          <a:p>
            <a:pPr rtl="0"/>
            <a:r>
              <a:rPr lang="en-US" altLang="zh-CN" dirty="0"/>
              <a:t>UML</a:t>
            </a:r>
            <a:r>
              <a:rPr lang="zh-CN" altLang="en-US" dirty="0"/>
              <a:t>图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22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796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占位符 17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/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23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90E35A6-73B8-4724-8630-87F2A15AC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5067"/>
            <a:ext cx="10126060" cy="532827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AB34BA2-7D51-488F-862F-5C7FE3D9E22E}"/>
              </a:ext>
            </a:extLst>
          </p:cNvPr>
          <p:cNvSpPr txBox="1"/>
          <p:nvPr/>
        </p:nvSpPr>
        <p:spPr>
          <a:xfrm>
            <a:off x="548640" y="244655"/>
            <a:ext cx="2353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ER</a:t>
            </a:r>
            <a:r>
              <a:rPr lang="zh-CN" altLang="en-US" sz="2400" dirty="0"/>
              <a:t>图</a:t>
            </a:r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占位符 17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/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24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AB34BA2-7D51-488F-862F-5C7FE3D9E22E}"/>
              </a:ext>
            </a:extLst>
          </p:cNvPr>
          <p:cNvSpPr txBox="1"/>
          <p:nvPr/>
        </p:nvSpPr>
        <p:spPr>
          <a:xfrm>
            <a:off x="548640" y="244655"/>
            <a:ext cx="2353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结构图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B0315F-E092-4300-B6CF-5B29CDAA6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7" y="1556111"/>
            <a:ext cx="9921469" cy="527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7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占位符 17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/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25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AB34BA2-7D51-488F-862F-5C7FE3D9E22E}"/>
              </a:ext>
            </a:extLst>
          </p:cNvPr>
          <p:cNvSpPr txBox="1"/>
          <p:nvPr/>
        </p:nvSpPr>
        <p:spPr>
          <a:xfrm>
            <a:off x="548640" y="244655"/>
            <a:ext cx="2353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类图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115DEC-C971-4770-87A8-8E6E6473F0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51" y="1152525"/>
            <a:ext cx="9686925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79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占位符 17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/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26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AB34BA2-7D51-488F-862F-5C7FE3D9E22E}"/>
              </a:ext>
            </a:extLst>
          </p:cNvPr>
          <p:cNvSpPr txBox="1"/>
          <p:nvPr/>
        </p:nvSpPr>
        <p:spPr>
          <a:xfrm>
            <a:off x="548640" y="244655"/>
            <a:ext cx="2353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数据库表结构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C2A26F-C17D-4D56-965B-79154868E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" y="2017156"/>
            <a:ext cx="9885798" cy="346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3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占位符 17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/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27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AB34BA2-7D51-488F-862F-5C7FE3D9E22E}"/>
              </a:ext>
            </a:extLst>
          </p:cNvPr>
          <p:cNvSpPr txBox="1"/>
          <p:nvPr/>
        </p:nvSpPr>
        <p:spPr>
          <a:xfrm>
            <a:off x="548640" y="244655"/>
            <a:ext cx="2353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功能模块图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C3F3C6-65E7-45F0-B8FD-0A6E50C431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536" y="1372743"/>
            <a:ext cx="10200796" cy="548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9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预期开发计划时间安排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28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88925C52-86C3-426E-8A56-A9245FF5A3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837069"/>
              </p:ext>
            </p:extLst>
          </p:nvPr>
        </p:nvGraphicFramePr>
        <p:xfrm>
          <a:off x="544576" y="1365842"/>
          <a:ext cx="8818881" cy="473828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39627">
                  <a:extLst>
                    <a:ext uri="{9D8B030D-6E8A-4147-A177-3AD203B41FA5}">
                      <a16:colId xmlns:a16="http://schemas.microsoft.com/office/drawing/2014/main" val="2753514781"/>
                    </a:ext>
                  </a:extLst>
                </a:gridCol>
                <a:gridCol w="2939627">
                  <a:extLst>
                    <a:ext uri="{9D8B030D-6E8A-4147-A177-3AD203B41FA5}">
                      <a16:colId xmlns:a16="http://schemas.microsoft.com/office/drawing/2014/main" val="1852847401"/>
                    </a:ext>
                  </a:extLst>
                </a:gridCol>
                <a:gridCol w="2939627">
                  <a:extLst>
                    <a:ext uri="{9D8B030D-6E8A-4147-A177-3AD203B41FA5}">
                      <a16:colId xmlns:a16="http://schemas.microsoft.com/office/drawing/2014/main" val="3385681025"/>
                    </a:ext>
                  </a:extLst>
                </a:gridCol>
              </a:tblGrid>
              <a:tr h="623485">
                <a:tc>
                  <a:txBody>
                    <a:bodyPr/>
                    <a:lstStyle/>
                    <a:p>
                      <a:r>
                        <a:rPr lang="zh-CN" altLang="en-US" dirty="0"/>
                        <a:t>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任务目标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完成情况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003159"/>
                  </a:ext>
                </a:extLst>
              </a:tr>
              <a:tr h="623485">
                <a:tc>
                  <a:txBody>
                    <a:bodyPr/>
                    <a:lstStyle/>
                    <a:p>
                      <a:r>
                        <a:rPr lang="zh-CN" altLang="en-US" dirty="0"/>
                        <a:t>第十周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完成项目系统设计与数据库设计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已完成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067010"/>
                  </a:ext>
                </a:extLst>
              </a:tr>
              <a:tr h="623485">
                <a:tc>
                  <a:txBody>
                    <a:bodyPr/>
                    <a:lstStyle/>
                    <a:p>
                      <a:r>
                        <a:rPr lang="zh-CN" altLang="en-US" dirty="0"/>
                        <a:t>第十一周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注册小程序，学习有关小程序的制作教程，前后端同步开始基础工作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待完成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090426"/>
                  </a:ext>
                </a:extLst>
              </a:tr>
              <a:tr h="623485">
                <a:tc>
                  <a:txBody>
                    <a:bodyPr/>
                    <a:lstStyle/>
                    <a:p>
                      <a:r>
                        <a:rPr lang="zh-CN" altLang="en-US" dirty="0"/>
                        <a:t>第十二周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小组分工完成前后端代码编写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待完成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041560"/>
                  </a:ext>
                </a:extLst>
              </a:tr>
              <a:tr h="623485">
                <a:tc>
                  <a:txBody>
                    <a:bodyPr/>
                    <a:lstStyle/>
                    <a:p>
                      <a:r>
                        <a:rPr lang="zh-CN" altLang="en-US" dirty="0"/>
                        <a:t>第十三周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完善并整合代码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待完成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4440659"/>
                  </a:ext>
                </a:extLst>
              </a:tr>
              <a:tr h="623485">
                <a:tc>
                  <a:txBody>
                    <a:bodyPr/>
                    <a:lstStyle/>
                    <a:p>
                      <a:r>
                        <a:rPr lang="zh-CN" altLang="en-US" dirty="0"/>
                        <a:t>第十四周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测试代码并在小程序上进行测试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待完成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607608"/>
                  </a:ext>
                </a:extLst>
              </a:tr>
              <a:tr h="623485">
                <a:tc>
                  <a:txBody>
                    <a:bodyPr/>
                    <a:lstStyle/>
                    <a:p>
                      <a:r>
                        <a:rPr lang="zh-CN" altLang="en-US" dirty="0"/>
                        <a:t>第十五周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发布小程序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待完成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077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80768"/>
            <a:ext cx="9131100" cy="432000"/>
          </a:xfrm>
        </p:spPr>
        <p:txBody>
          <a:bodyPr rtlCol="0"/>
          <a:lstStyle/>
          <a:p>
            <a:pPr rtl="0"/>
            <a:r>
              <a:rPr lang="zh-CN" altLang="en-US" dirty="0"/>
              <a:t>预期开发计划分工安排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29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9410A453-9F11-4389-8E96-8A911DE02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597281"/>
              </p:ext>
            </p:extLst>
          </p:nvPr>
        </p:nvGraphicFramePr>
        <p:xfrm>
          <a:off x="432000" y="1231392"/>
          <a:ext cx="8789214" cy="48349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29738">
                  <a:extLst>
                    <a:ext uri="{9D8B030D-6E8A-4147-A177-3AD203B41FA5}">
                      <a16:colId xmlns:a16="http://schemas.microsoft.com/office/drawing/2014/main" val="303852002"/>
                    </a:ext>
                  </a:extLst>
                </a:gridCol>
                <a:gridCol w="2929738">
                  <a:extLst>
                    <a:ext uri="{9D8B030D-6E8A-4147-A177-3AD203B41FA5}">
                      <a16:colId xmlns:a16="http://schemas.microsoft.com/office/drawing/2014/main" val="4052445523"/>
                    </a:ext>
                  </a:extLst>
                </a:gridCol>
                <a:gridCol w="2929738">
                  <a:extLst>
                    <a:ext uri="{9D8B030D-6E8A-4147-A177-3AD203B41FA5}">
                      <a16:colId xmlns:a16="http://schemas.microsoft.com/office/drawing/2014/main" val="2013899062"/>
                    </a:ext>
                  </a:extLst>
                </a:gridCol>
              </a:tblGrid>
              <a:tr h="445782">
                <a:tc>
                  <a:txBody>
                    <a:bodyPr/>
                    <a:lstStyle/>
                    <a:p>
                      <a:r>
                        <a:rPr lang="zh-CN" altLang="en-US" dirty="0"/>
                        <a:t>成员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角色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负责内容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3930652"/>
                  </a:ext>
                </a:extLst>
              </a:tr>
              <a:tr h="445782">
                <a:tc>
                  <a:txBody>
                    <a:bodyPr/>
                    <a:lstStyle/>
                    <a:p>
                      <a:r>
                        <a:rPr lang="zh-CN" altLang="en-US" dirty="0"/>
                        <a:t>叶翔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前端，后端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界面设计和排版，编写部分前端代码；学生端打卡功能与补签功能部分的代码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291720"/>
                  </a:ext>
                </a:extLst>
              </a:tr>
              <a:tr h="445782">
                <a:tc>
                  <a:txBody>
                    <a:bodyPr/>
                    <a:lstStyle/>
                    <a:p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叶子文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后端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学生端打卡排行榜、打卡分享、打卡定位功能部分的代码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885415"/>
                  </a:ext>
                </a:extLst>
              </a:tr>
              <a:tr h="445782">
                <a:tc>
                  <a:txBody>
                    <a:bodyPr/>
                    <a:lstStyle/>
                    <a:p>
                      <a:r>
                        <a:rPr lang="zh-CN" altLang="en-US" dirty="0"/>
                        <a:t>陈思欣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数据库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数据库表的设计，后端与数据库交互代码的编写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945246"/>
                  </a:ext>
                </a:extLst>
              </a:tr>
              <a:tr h="445782">
                <a:tc>
                  <a:txBody>
                    <a:bodyPr/>
                    <a:lstStyle/>
                    <a:p>
                      <a:r>
                        <a:rPr lang="zh-CN" altLang="en-US" dirty="0"/>
                        <a:t>罗宇欣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前端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学生端界面设计和排版，编写部分前端代码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986847"/>
                  </a:ext>
                </a:extLst>
              </a:tr>
              <a:tr h="445782">
                <a:tc>
                  <a:txBody>
                    <a:bodyPr/>
                    <a:lstStyle/>
                    <a:p>
                      <a:r>
                        <a:rPr lang="zh-CN" altLang="en-US" dirty="0"/>
                        <a:t>周帮华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前端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管理员端界面设计和排版，编写部分前端代码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477245"/>
                  </a:ext>
                </a:extLst>
              </a:tr>
              <a:tr h="445782">
                <a:tc>
                  <a:txBody>
                    <a:bodyPr/>
                    <a:lstStyle/>
                    <a:p>
                      <a:r>
                        <a:rPr lang="zh-CN" altLang="en-US" dirty="0"/>
                        <a:t>赵智兴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后端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管理员端统计时长部分的代码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002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371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371C57-B872-4CA4-8369-BA725BBBFE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altLang="zh-CN" smtClean="0"/>
              <a:pPr/>
              <a:t>3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AD33E23-33D9-4469-9DE9-26560D0EE215}"/>
              </a:ext>
            </a:extLst>
          </p:cNvPr>
          <p:cNvSpPr txBox="1"/>
          <p:nvPr/>
        </p:nvSpPr>
        <p:spPr>
          <a:xfrm>
            <a:off x="365760" y="816864"/>
            <a:ext cx="3901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2"/>
                </a:solidFill>
              </a:rPr>
              <a:t>系统设计说明书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3551795-0D4D-4B78-BC15-2A7C3113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575" y="215623"/>
            <a:ext cx="4267200" cy="627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9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此次作业工作流程、组员分工、组员贡献度比例</a:t>
            </a:r>
            <a:endParaRPr lang="zh-CN" altLang="en-US" noProof="1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242885"/>
            <a:ext cx="2130200" cy="498616"/>
          </a:xfrm>
        </p:spPr>
        <p:txBody>
          <a:bodyPr rtlCol="0"/>
          <a:lstStyle/>
          <a:p>
            <a:pPr rtl="0"/>
            <a:r>
              <a:rPr lang="zh-CN" altLang="en-US" noProof="1"/>
              <a:t>工作流程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320266"/>
            <a:ext cx="2130200" cy="3567345"/>
          </a:xfrm>
        </p:spPr>
        <p:txBody>
          <a:bodyPr rtlCol="0"/>
          <a:lstStyle/>
          <a:p>
            <a:pPr marL="0" indent="0">
              <a:buNone/>
            </a:pPr>
            <a:r>
              <a:rPr lang="zh-CN" altLang="en-US" noProof="1"/>
              <a:t>讨论需求报告问题                  </a:t>
            </a:r>
            <a:endParaRPr lang="en-US" altLang="zh-CN" noProof="1"/>
          </a:p>
          <a:p>
            <a:pPr marL="0" indent="0">
              <a:buNone/>
            </a:pPr>
            <a:r>
              <a:rPr lang="en-US" altLang="zh-CN" noProof="1"/>
              <a:t>           </a:t>
            </a:r>
            <a:r>
              <a:rPr lang="zh-CN" altLang="en-US" noProof="1"/>
              <a:t>👇</a:t>
            </a:r>
            <a:endParaRPr lang="en-US" altLang="zh-CN" noProof="1"/>
          </a:p>
          <a:p>
            <a:pPr marL="0" indent="0">
              <a:buNone/>
            </a:pPr>
            <a:r>
              <a:rPr lang="zh-CN" altLang="en-US" noProof="1"/>
              <a:t>     整理并分析</a:t>
            </a:r>
            <a:endParaRPr lang="en-US" altLang="zh-CN" noProof="1"/>
          </a:p>
          <a:p>
            <a:pPr marL="0" indent="0">
              <a:buNone/>
            </a:pPr>
            <a:r>
              <a:rPr lang="zh-CN" altLang="en-US" noProof="1"/>
              <a:t>           👇</a:t>
            </a:r>
            <a:endParaRPr lang="en-US" altLang="zh-CN" noProof="1"/>
          </a:p>
          <a:p>
            <a:pPr marL="0" indent="0">
              <a:buNone/>
            </a:pPr>
            <a:r>
              <a:rPr lang="zh-CN" altLang="en-US" noProof="1"/>
              <a:t>     完善</a:t>
            </a:r>
            <a:r>
              <a:rPr lang="en-US" altLang="zh-CN" noProof="1"/>
              <a:t>UML</a:t>
            </a:r>
            <a:r>
              <a:rPr lang="zh-CN" altLang="en-US" noProof="1"/>
              <a:t>图</a:t>
            </a:r>
            <a:endParaRPr lang="en-US" altLang="zh-CN" noProof="1"/>
          </a:p>
          <a:p>
            <a:pPr marL="0" indent="0">
              <a:buNone/>
            </a:pPr>
            <a:r>
              <a:rPr lang="zh-CN" altLang="en-US" noProof="1"/>
              <a:t>           👇</a:t>
            </a:r>
            <a:endParaRPr lang="en-US" altLang="zh-CN" noProof="1"/>
          </a:p>
          <a:p>
            <a:pPr marL="0" indent="0">
              <a:buNone/>
            </a:pPr>
            <a:r>
              <a:rPr lang="zh-CN" altLang="en-US" noProof="1"/>
              <a:t> 完成说明书的书写</a:t>
            </a:r>
            <a:endParaRPr lang="en-US" altLang="zh-CN" noProof="1"/>
          </a:p>
          <a:p>
            <a:pPr marL="0" indent="0">
              <a:buNone/>
            </a:pPr>
            <a:r>
              <a:rPr lang="zh-CN" altLang="en-US" noProof="1"/>
              <a:t>           👇</a:t>
            </a:r>
            <a:endParaRPr lang="en-US" altLang="zh-CN" noProof="1"/>
          </a:p>
          <a:p>
            <a:pPr marL="0" indent="0">
              <a:buNone/>
            </a:pPr>
            <a:r>
              <a:rPr lang="zh-CN" altLang="en-US" noProof="1"/>
              <a:t>  整理博客、</a:t>
            </a:r>
            <a:r>
              <a:rPr lang="en-US" altLang="zh-CN" noProof="1"/>
              <a:t>PPT</a:t>
            </a:r>
            <a:endParaRPr lang="zh-CN" altLang="en-US" noProof="1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44072" y="1242885"/>
            <a:ext cx="1936988" cy="496920"/>
          </a:xfrm>
        </p:spPr>
        <p:txBody>
          <a:bodyPr rtlCol="0"/>
          <a:lstStyle/>
          <a:p>
            <a:pPr rtl="0"/>
            <a:r>
              <a:rPr lang="zh-CN" altLang="en-US" noProof="1"/>
              <a:t>贡献度比例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88036" y="2320266"/>
            <a:ext cx="2250000" cy="3567345"/>
          </a:xfrm>
        </p:spPr>
        <p:txBody>
          <a:bodyPr rtlCol="0"/>
          <a:lstStyle/>
          <a:p>
            <a:pPr marL="0" indent="0" rtl="0">
              <a:buNone/>
            </a:pPr>
            <a:r>
              <a:rPr lang="zh-CN" altLang="en-US" noProof="1"/>
              <a:t>叶翔：写博客、检查并修改两份说明书</a:t>
            </a:r>
            <a:endParaRPr lang="en-US" altLang="zh-CN" noProof="1"/>
          </a:p>
          <a:p>
            <a:pPr marL="0" indent="0" rtl="0">
              <a:buNone/>
            </a:pPr>
            <a:r>
              <a:rPr lang="zh-CN" altLang="en-US" noProof="1"/>
              <a:t>叶子文：系统设计说明书</a:t>
            </a:r>
            <a:endParaRPr lang="en-US" altLang="zh-CN" noProof="1"/>
          </a:p>
          <a:p>
            <a:pPr marL="0" indent="0" rtl="0">
              <a:buNone/>
            </a:pPr>
            <a:r>
              <a:rPr lang="zh-CN" altLang="en-US" noProof="1"/>
              <a:t>周帮华：数据库说明书</a:t>
            </a:r>
            <a:endParaRPr lang="en-US" altLang="zh-CN" noProof="1"/>
          </a:p>
          <a:p>
            <a:pPr marL="0" indent="0" rtl="0">
              <a:buNone/>
            </a:pPr>
            <a:r>
              <a:rPr lang="zh-CN" altLang="en-US" noProof="1"/>
              <a:t>罗宇欣：</a:t>
            </a:r>
            <a:r>
              <a:rPr lang="en-US" altLang="zh-CN" noProof="1"/>
              <a:t>PPT</a:t>
            </a:r>
            <a:r>
              <a:rPr lang="zh-CN" altLang="en-US" noProof="1"/>
              <a:t>制作</a:t>
            </a:r>
            <a:endParaRPr lang="en-US" altLang="zh-CN" noProof="1"/>
          </a:p>
          <a:p>
            <a:pPr marL="0" indent="0" rtl="0">
              <a:buNone/>
            </a:pPr>
            <a:r>
              <a:rPr lang="zh-CN" altLang="en-US" noProof="1"/>
              <a:t>陈思欣：</a:t>
            </a:r>
            <a:r>
              <a:rPr lang="en-US" altLang="zh-CN" noProof="1"/>
              <a:t>UML</a:t>
            </a:r>
            <a:r>
              <a:rPr lang="zh-CN" altLang="en-US" noProof="1"/>
              <a:t>图</a:t>
            </a:r>
            <a:endParaRPr lang="en-US" altLang="zh-CN" noProof="1"/>
          </a:p>
          <a:p>
            <a:pPr marL="0" indent="0">
              <a:buNone/>
            </a:pPr>
            <a:r>
              <a:rPr lang="zh-CN" altLang="en-US" noProof="1"/>
              <a:t>赵智兴：辅助完成两份说明书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n-US" altLang="zh-CN" noProof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30</a:t>
            </a:fld>
            <a:endParaRPr lang="zh-CN" altLang="en-US" noProof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E75E4158-ECA3-4C73-8937-FB4EC38EF316}"/>
              </a:ext>
            </a:extLst>
          </p:cNvPr>
          <p:cNvSpPr txBox="1">
            <a:spLocks/>
          </p:cNvSpPr>
          <p:nvPr/>
        </p:nvSpPr>
        <p:spPr>
          <a:xfrm>
            <a:off x="3488036" y="1242885"/>
            <a:ext cx="2130200" cy="498616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3600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5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noProof="1"/>
              <a:t>组员分工</a:t>
            </a:r>
          </a:p>
        </p:txBody>
      </p:sp>
      <p:sp>
        <p:nvSpPr>
          <p:cNvPr id="13" name="文本占位符 6">
            <a:extLst>
              <a:ext uri="{FF2B5EF4-FFF2-40B4-BE49-F238E27FC236}">
                <a16:creationId xmlns:a16="http://schemas.microsoft.com/office/drawing/2014/main" id="{DDD7EBB4-B510-4736-A96E-A471F974D210}"/>
              </a:ext>
            </a:extLst>
          </p:cNvPr>
          <p:cNvSpPr txBox="1">
            <a:spLocks/>
          </p:cNvSpPr>
          <p:nvPr/>
        </p:nvSpPr>
        <p:spPr>
          <a:xfrm>
            <a:off x="6544072" y="2320266"/>
            <a:ext cx="2250000" cy="35673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noProof="1"/>
              <a:t>叶翔：</a:t>
            </a:r>
            <a:r>
              <a:rPr lang="en-US" altLang="zh-CN" noProof="1"/>
              <a:t>17%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noProof="1"/>
              <a:t>叶子文：</a:t>
            </a:r>
            <a:r>
              <a:rPr lang="en-US" altLang="zh-CN" noProof="1"/>
              <a:t>17%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noProof="1"/>
              <a:t>赵智兴：</a:t>
            </a:r>
            <a:r>
              <a:rPr lang="en-US" altLang="zh-CN" noProof="1"/>
              <a:t>17%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noProof="1"/>
              <a:t>罗宇欣：</a:t>
            </a:r>
            <a:r>
              <a:rPr lang="en-US" altLang="zh-CN" noProof="1"/>
              <a:t>16%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noProof="1"/>
              <a:t>陈思欣：</a:t>
            </a:r>
            <a:r>
              <a:rPr lang="en-US" altLang="zh-CN" noProof="1"/>
              <a:t>17%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noProof="1"/>
              <a:t>周帮华：</a:t>
            </a:r>
            <a:r>
              <a:rPr lang="en-US" altLang="zh-CN" noProof="1"/>
              <a:t>16%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6" grpId="0" build="p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CN" altLang="en-US"/>
              <a:t>谢谢！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446720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600"/>
              </a:lnSpc>
            </a:pPr>
            <a:r>
              <a:rPr lang="zh-CN" altLang="en-US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首先</a:t>
            </a:r>
            <a:br>
              <a:rPr lang="zh-CN" altLang="en-US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zh-CN" altLang="en-US" sz="1600" b="1" spc="-1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顾问</a:t>
            </a:r>
            <a:endParaRPr lang="zh-CN" altLang="en-US" sz="1600" b="1" spc="-100" baseline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14188" y="6402388"/>
            <a:ext cx="277812" cy="273050"/>
          </a:xfrm>
        </p:spPr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31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0416C4-3154-4D97-AA8E-A091C7D9B6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altLang="zh-CN" smtClean="0"/>
              <a:pPr/>
              <a:t>4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3C9E9C-1094-4974-9A8D-D7FD2A9E0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992" y="48768"/>
            <a:ext cx="5114741" cy="680923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9DD2145-4A60-47F6-84F3-ACD57CD8BE04}"/>
              </a:ext>
            </a:extLst>
          </p:cNvPr>
          <p:cNvSpPr txBox="1"/>
          <p:nvPr/>
        </p:nvSpPr>
        <p:spPr>
          <a:xfrm>
            <a:off x="566731" y="597408"/>
            <a:ext cx="3243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2"/>
                </a:solidFill>
              </a:rPr>
              <a:t>一、引言</a:t>
            </a:r>
          </a:p>
        </p:txBody>
      </p:sp>
    </p:spTree>
    <p:extLst>
      <p:ext uri="{BB962C8B-B14F-4D97-AF65-F5344CB8AC3E}">
        <p14:creationId xmlns:p14="http://schemas.microsoft.com/office/powerpoint/2010/main" val="58201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A94CE4-F08F-47A1-9374-20BD6CB10D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altLang="zh-CN" smtClean="0"/>
              <a:pPr/>
              <a:t>5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A1C3980-BA7B-4BB8-B9F2-DBEBA9111CFE}"/>
              </a:ext>
            </a:extLst>
          </p:cNvPr>
          <p:cNvSpPr txBox="1"/>
          <p:nvPr/>
        </p:nvSpPr>
        <p:spPr>
          <a:xfrm>
            <a:off x="0" y="0"/>
            <a:ext cx="2365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2"/>
                </a:solidFill>
              </a:rPr>
              <a:t>二、总体设计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60FADB1-C376-4681-A9C0-C180998D5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183" y="94595"/>
            <a:ext cx="5095875" cy="683008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F00C465-B82E-47E2-9C7B-FB8A57B94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23220"/>
            <a:ext cx="4889182" cy="630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92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F08640-5C37-433C-9798-BB353CD590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altLang="zh-CN" smtClean="0"/>
              <a:pPr/>
              <a:t>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090E948-BA10-4ADE-9226-71A65552D29E}"/>
              </a:ext>
            </a:extLst>
          </p:cNvPr>
          <p:cNvSpPr txBox="1"/>
          <p:nvPr/>
        </p:nvSpPr>
        <p:spPr>
          <a:xfrm>
            <a:off x="134112" y="97536"/>
            <a:ext cx="2084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</a:rPr>
              <a:t>三、模块设计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826FD3F-53D4-450A-815C-5C30C26F7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2450"/>
            <a:ext cx="4962525" cy="63055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727F891-580D-4B55-922C-C19A05FB1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525" y="552450"/>
            <a:ext cx="5077587" cy="389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795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EA1A44-B98D-4671-9309-296AF045AB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altLang="zh-CN" smtClean="0"/>
              <a:pPr/>
              <a:t>7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BA3CB7F-5F45-4B76-9D46-902A145F85D7}"/>
              </a:ext>
            </a:extLst>
          </p:cNvPr>
          <p:cNvSpPr txBox="1"/>
          <p:nvPr/>
        </p:nvSpPr>
        <p:spPr>
          <a:xfrm>
            <a:off x="248602" y="354383"/>
            <a:ext cx="2596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</a:rPr>
              <a:t>四、数据库设计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6DF5CB7-396E-4C5A-8253-C0F874178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02" y="1462224"/>
            <a:ext cx="4611243" cy="413564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07FE885-20DC-4441-B913-37EA48FE5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533" y="1462224"/>
            <a:ext cx="4798202" cy="413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62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7274E0-DE7C-4E30-841C-028D0D16FE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altLang="zh-CN" smtClean="0"/>
              <a:pPr/>
              <a:t>8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1AC8991-BFBA-4C8A-B390-9E4535F57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19397" cy="405098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E1B5CD3-E6C2-4C1D-A66E-D4426AB86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397" y="2171131"/>
            <a:ext cx="5638557" cy="468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9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3FD976-0C76-4DC6-9AB3-F500ABB0C5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altLang="zh-CN" smtClean="0"/>
              <a:pPr/>
              <a:t>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32A53D-0D7E-47EE-90AE-30A945697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91"/>
            <a:ext cx="7127748" cy="58986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E3C2088-C25A-4FEF-A9D8-DBFC13548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13119"/>
            <a:ext cx="7127748" cy="93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143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5457_TF16411245.potx" id="{4DD25457-5E97-44CF-BE94-B9548828CF7B}" vid="{7ADCBE05-B16C-4AE5-B8DC-B12212D5EE9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58A784AD-7888-482C-A72A-80D3063962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B61CFE-D4DA-4753-A9A5-D482B9609A35}">
  <ds:schemaRefs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schemas.microsoft.com/sharepoint/v3"/>
    <ds:schemaRef ds:uri="http://purl.org/dc/terms/"/>
    <ds:schemaRef ds:uri="http://schemas.microsoft.com/office/infopath/2007/PartnerControls"/>
    <ds:schemaRef ds:uri="http://www.w3.org/XML/1998/namespace"/>
    <ds:schemaRef ds:uri="fb0879af-3eba-417a-a55a-ffe6dcd6ca77"/>
    <ds:schemaRef ds:uri="6dc4bcd6-49db-4c07-9060-8acfc67cef9f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2016031776637297</Template>
  <TotalTime>416</TotalTime>
  <Words>510</Words>
  <Application>Microsoft Office PowerPoint</Application>
  <PresentationFormat>宽屏</PresentationFormat>
  <Paragraphs>141</Paragraphs>
  <Slides>31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8" baseType="lpstr">
      <vt:lpstr>Microsoft JhengHei UI</vt:lpstr>
      <vt:lpstr>Microsoft YaHei UI</vt:lpstr>
      <vt:lpstr>Arial</vt:lpstr>
      <vt:lpstr>Helvetica</vt:lpstr>
      <vt:lpstr>Times New Roman</vt:lpstr>
      <vt:lpstr>Verdana</vt:lpstr>
      <vt:lpstr>Office 主题</vt:lpstr>
      <vt:lpstr>第六次团队作业：项目系统设计与数据库设计</vt:lpstr>
      <vt:lpstr>系统设计文档和数据库设计文档主要内容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关于需求分析答辩时的问题及解答</vt:lpstr>
      <vt:lpstr>PowerPoint 演示文稿</vt:lpstr>
      <vt:lpstr>UML图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预期开发计划时间安排</vt:lpstr>
      <vt:lpstr>预期开发计划分工安排</vt:lpstr>
      <vt:lpstr>此次作业工作流程、组员分工、组员贡献度比例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第六次团队作业：项目系统设计与数据库设计</dc:title>
  <dc:creator>宇欣 罗</dc:creator>
  <cp:lastModifiedBy>宇欣 罗</cp:lastModifiedBy>
  <cp:revision>20</cp:revision>
  <dcterms:created xsi:type="dcterms:W3CDTF">2021-05-08T16:14:24Z</dcterms:created>
  <dcterms:modified xsi:type="dcterms:W3CDTF">2021-05-09T12:57:06Z</dcterms:modified>
</cp:coreProperties>
</file>